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EB Garamond Medium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EB Garamond SemiBold"/>
      <p:regular r:id="rId22"/>
      <p:bold r:id="rId23"/>
      <p:italic r:id="rId24"/>
      <p:boldItalic r:id="rId25"/>
    </p:embeddedFont>
    <p:embeddedFont>
      <p:font typeface="Roboto Condensed"/>
      <p:regular r:id="rId26"/>
      <p:bold r:id="rId27"/>
      <p:italic r:id="rId28"/>
      <p:boldItalic r:id="rId29"/>
    </p:embeddedFont>
    <p:embeddedFont>
      <p:font typeface="EB Garamond"/>
      <p:regular r:id="rId30"/>
      <p:bold r:id="rId31"/>
      <p:italic r:id="rId32"/>
      <p:boldItalic r:id="rId33"/>
    </p:embeddedFont>
    <p:embeddedFont>
      <p:font typeface="Roboto Condensed Light"/>
      <p:regular r:id="rId34"/>
      <p:bold r:id="rId35"/>
      <p:italic r:id="rId36"/>
      <p:boldItalic r:id="rId37"/>
    </p:embeddedFont>
    <p:embeddedFont>
      <p:font typeface="Exo 2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AKbBcdemRhJuETgCa8FMGXPAx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italic.fntdata"/><Relationship Id="rId20" Type="http://schemas.openxmlformats.org/officeDocument/2006/relationships/font" Target="fonts/FiraSansExtraCondensedMedium-italic.fntdata"/><Relationship Id="rId42" Type="http://customschemas.google.com/relationships/presentationmetadata" Target="metadata"/><Relationship Id="rId41" Type="http://schemas.openxmlformats.org/officeDocument/2006/relationships/font" Target="fonts/Exo2-boldItalic.fntdata"/><Relationship Id="rId22" Type="http://schemas.openxmlformats.org/officeDocument/2006/relationships/font" Target="fonts/EBGaramondSemiBold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EBGaramondSemiBold-italic.fntdata"/><Relationship Id="rId23" Type="http://schemas.openxmlformats.org/officeDocument/2006/relationships/font" Target="fonts/EBGaramon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regular.fntdata"/><Relationship Id="rId25" Type="http://schemas.openxmlformats.org/officeDocument/2006/relationships/font" Target="fonts/EBGaramondSemiBold-boldItalic.fntdata"/><Relationship Id="rId28" Type="http://schemas.openxmlformats.org/officeDocument/2006/relationships/font" Target="fonts/RobotoCondensed-italic.fntdata"/><Relationship Id="rId27" Type="http://schemas.openxmlformats.org/officeDocument/2006/relationships/font" Target="fonts/RobotoCondense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7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6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bold.fntdata"/><Relationship Id="rId12" Type="http://schemas.openxmlformats.org/officeDocument/2006/relationships/slide" Target="slides/slide8.xml"/><Relationship Id="rId34" Type="http://schemas.openxmlformats.org/officeDocument/2006/relationships/font" Target="fonts/RobotoCondensedLight-regular.fntdata"/><Relationship Id="rId15" Type="http://schemas.openxmlformats.org/officeDocument/2006/relationships/font" Target="fonts/EBGaramondMedium-bold.fntdata"/><Relationship Id="rId37" Type="http://schemas.openxmlformats.org/officeDocument/2006/relationships/font" Target="fonts/RobotoCondensedLight-boldItalic.fntdata"/><Relationship Id="rId14" Type="http://schemas.openxmlformats.org/officeDocument/2006/relationships/font" Target="fonts/EBGaramondMedium-regular.fntdata"/><Relationship Id="rId36" Type="http://schemas.openxmlformats.org/officeDocument/2006/relationships/font" Target="fonts/RobotoCondensedLight-italic.fntdata"/><Relationship Id="rId17" Type="http://schemas.openxmlformats.org/officeDocument/2006/relationships/font" Target="fonts/EBGaramondMedium-boldItalic.fntdata"/><Relationship Id="rId39" Type="http://schemas.openxmlformats.org/officeDocument/2006/relationships/font" Target="fonts/Exo2-bold.fntdata"/><Relationship Id="rId16" Type="http://schemas.openxmlformats.org/officeDocument/2006/relationships/font" Target="fonts/EBGaramondMedium-italic.fntdata"/><Relationship Id="rId38" Type="http://schemas.openxmlformats.org/officeDocument/2006/relationships/font" Target="fonts/Exo2-regular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5efb473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95efb473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5ec8fb9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95ec8fb9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5ec8fb9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95ec8fb9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5ec8fb9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95ec8fb9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d7e3888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3d7e3888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5ec8fb9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95ec8fb9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40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42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43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4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4" name="Google Shape;84;p45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46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8" name="Google Shape;88;p4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47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2" name="Google Shape;92;p4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4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4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4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0" name="Google Shape;100;p49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2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2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2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32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32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32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32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32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2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2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2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2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2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2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2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2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2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5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5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5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5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5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5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5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5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5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5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5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5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5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5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56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0" name="Google Shape;130;p56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56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2" name="Google Shape;132;p56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56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4" name="Google Shape;134;p56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7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57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5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" name="Google Shape;37;p34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3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3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3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3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3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3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3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3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3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3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3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3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37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7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3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3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39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3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39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39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228600" y="-281625"/>
            <a:ext cx="86868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Distributed Computing in IoT: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System-on-a-Chip for Smart Cameras as an Example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Shao-Yi Chien1, Wei-Kai Chan1, Yu-Hsiang Tseng1, Chia-Han Lee2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V. Srinivasa Somayazulu3, Yen-Kuang Chen3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4519500" y="2567625"/>
            <a:ext cx="4395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</a:t>
            </a:r>
            <a:r>
              <a:rPr b="1" lang="en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aper Reviewed</a:t>
            </a: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by</a:t>
            </a: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 b="1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MD ROBIUL ISLAM	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			</a:t>
            </a:r>
            <a:r>
              <a:rPr lang="en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D:22273004</a:t>
            </a:r>
            <a:endParaRPr b="0" i="0" sz="12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Department of Computer Science and Engineering</a:t>
            </a:r>
            <a:b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BRAC University</a:t>
            </a:r>
            <a:endParaRPr b="0" i="0" sz="16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175" y="1813250"/>
            <a:ext cx="2597574" cy="2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5efb4734f_0_0"/>
          <p:cNvSpPr txBox="1"/>
          <p:nvPr>
            <p:ph idx="1" type="body"/>
          </p:nvPr>
        </p:nvSpPr>
        <p:spPr>
          <a:xfrm>
            <a:off x="1018025" y="13906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Four major components in IoT applications: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sensors,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communications,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computation, and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service.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51" name="Google Shape;151;g295efb4734f_0_0"/>
          <p:cNvSpPr txBox="1"/>
          <p:nvPr>
            <p:ph type="ctrTitle"/>
          </p:nvPr>
        </p:nvSpPr>
        <p:spPr>
          <a:xfrm>
            <a:off x="1710900" y="397500"/>
            <a:ext cx="57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Distributed Computing in IoT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5ec8fb931_0_44"/>
          <p:cNvSpPr txBox="1"/>
          <p:nvPr>
            <p:ph idx="1" type="body"/>
          </p:nvPr>
        </p:nvSpPr>
        <p:spPr>
          <a:xfrm>
            <a:off x="1018025" y="1857575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Video Surveillance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Vehicle Localization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57" name="Google Shape;157;g295ec8fb931_0_44"/>
          <p:cNvSpPr txBox="1"/>
          <p:nvPr>
            <p:ph type="ctrTitle"/>
          </p:nvPr>
        </p:nvSpPr>
        <p:spPr>
          <a:xfrm>
            <a:off x="1710900" y="397500"/>
            <a:ext cx="57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Distributed Computing in Video Sensor Network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>
            <p:ph idx="1" type="body"/>
          </p:nvPr>
        </p:nvSpPr>
        <p:spPr>
          <a:xfrm>
            <a:off x="1018025" y="11953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Growing Demands for Advanced IoT Applications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Challenges with Traditional Solutions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Increasing Significance of Distributed Computing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Advancements in Silicon Technology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3" name="Google Shape;163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Motivation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5ec8fb931_0_5"/>
          <p:cNvSpPr txBox="1"/>
          <p:nvPr>
            <p:ph idx="1" type="body"/>
          </p:nvPr>
        </p:nvSpPr>
        <p:spPr>
          <a:xfrm>
            <a:off x="1018025" y="11953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Advancement of IoT Capabilities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Empowerment of Distributed Computing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Facilitation of Efficient Data Analysis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Illustration of Practical Applications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9" name="Google Shape;169;g295ec8fb931_0_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Contribution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5ec8fb931_0_19"/>
          <p:cNvSpPr txBox="1"/>
          <p:nvPr>
            <p:ph idx="1" type="body"/>
          </p:nvPr>
        </p:nvSpPr>
        <p:spPr>
          <a:xfrm>
            <a:off x="1057425" y="9600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Reconfigurable Smart-camera Stream Processor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75" name="Google Shape;175;g295ec8fb931_0_19"/>
          <p:cNvSpPr txBox="1"/>
          <p:nvPr>
            <p:ph type="ctrTitle"/>
          </p:nvPr>
        </p:nvSpPr>
        <p:spPr>
          <a:xfrm>
            <a:off x="1964850" y="352850"/>
            <a:ext cx="521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Methodology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chemeClr val="hlink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76" name="Google Shape;176;g295ec8fb93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50" y="1369350"/>
            <a:ext cx="5560074" cy="3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95ec8fb931_0_19"/>
          <p:cNvSpPr txBox="1"/>
          <p:nvPr/>
        </p:nvSpPr>
        <p:spPr>
          <a:xfrm>
            <a:off x="6630300" y="2805400"/>
            <a:ext cx="25137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Block diagram of the proposed reconfigurable smart-camera stream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processor.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3d7e388861_1_0"/>
          <p:cNvSpPr txBox="1"/>
          <p:nvPr>
            <p:ph type="ctrTitle"/>
          </p:nvPr>
        </p:nvSpPr>
        <p:spPr>
          <a:xfrm>
            <a:off x="1964851" y="3454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11111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Results and Comparisons</a:t>
            </a:r>
            <a:endParaRPr/>
          </a:p>
        </p:txBody>
      </p:sp>
      <p:pic>
        <p:nvPicPr>
          <p:cNvPr id="183" name="Google Shape;183;g23d7e388861_1_0"/>
          <p:cNvPicPr preferRelativeResize="0"/>
          <p:nvPr/>
        </p:nvPicPr>
        <p:blipFill rotWithShape="1">
          <a:blip r:embed="rId3">
            <a:alphaModFix/>
          </a:blip>
          <a:srcRect b="0" l="0" r="0" t="4616"/>
          <a:stretch/>
        </p:blipFill>
        <p:spPr>
          <a:xfrm>
            <a:off x="1964850" y="1081100"/>
            <a:ext cx="5214300" cy="33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3d7e388861_1_0"/>
          <p:cNvSpPr txBox="1"/>
          <p:nvPr/>
        </p:nvSpPr>
        <p:spPr>
          <a:xfrm>
            <a:off x="3037350" y="4457400"/>
            <a:ext cx="3332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Chip specifications and comparisons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ec8fb931_0_34"/>
          <p:cNvSpPr txBox="1"/>
          <p:nvPr>
            <p:ph type="ctrTitle"/>
          </p:nvPr>
        </p:nvSpPr>
        <p:spPr>
          <a:xfrm>
            <a:off x="1409550" y="352850"/>
            <a:ext cx="6324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11111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Results and Comparisons (Continued)</a:t>
            </a:r>
            <a:endParaRPr/>
          </a:p>
        </p:txBody>
      </p:sp>
      <p:sp>
        <p:nvSpPr>
          <p:cNvPr id="190" name="Google Shape;190;g295ec8fb931_0_34"/>
          <p:cNvSpPr txBox="1"/>
          <p:nvPr/>
        </p:nvSpPr>
        <p:spPr>
          <a:xfrm>
            <a:off x="3037350" y="4457400"/>
            <a:ext cx="3496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Performance of the Proposed processor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91" name="Google Shape;191;g295ec8fb93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50" y="1451450"/>
            <a:ext cx="7307104" cy="28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956925" y="11375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 SemiBold"/>
              <a:buChar char="●"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Challenges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 SemiBold"/>
              <a:buChar char="●"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Future works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97" name="Google Shape;197;p29"/>
          <p:cNvSpPr txBox="1"/>
          <p:nvPr>
            <p:ph type="ctrTitle"/>
          </p:nvPr>
        </p:nvSpPr>
        <p:spPr>
          <a:xfrm>
            <a:off x="1964851" y="3462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Conclusion</a:t>
            </a:r>
            <a:endParaRPr b="0" sz="30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